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ist"/>
      <p:regular r:id="rId16"/>
    </p:embeddedFon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svg"/><Relationship Id="rId14" Type="http://schemas.openxmlformats.org/officeDocument/2006/relationships/slideLayout" Target="../slideLayouts/slideLayout7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23091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FailFirst: Gamified C++ Learning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88048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AayusX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5170527"/>
            <a:ext cx="75564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AayusX – FailFirst Project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0812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is FailFirst?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710690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FailFirst is an innovative desktop application designed to transform how students learn C++ programming. It moves beyond traditional theoretical instruction, focusing on practical application and engagement.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8502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30906" y="2921079"/>
            <a:ext cx="342257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Desktop-based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25666"/>
            <a:ext cx="681930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dedicated application providing a focused learning environment.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1740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4244935"/>
            <a:ext cx="390513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Practice-Oriented Approach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30906" y="4749522"/>
            <a:ext cx="68193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Learn effectively through hands-on practice, not just passive reading.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927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530906" y="5863590"/>
            <a:ext cx="313836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Interactive Challenges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530906" y="6368177"/>
            <a:ext cx="68193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Engage with quizzes, buggy-code scenarios, and narrative-driven challenges.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7212925"/>
            <a:ext cx="75564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AayusX – FailFirst Project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93200"/>
            <a:ext cx="7473077" cy="4234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02867" y="1274207"/>
            <a:ext cx="4082891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Why This Project?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9602867" y="1988582"/>
            <a:ext cx="4241244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Traditional programming education often overlooks critical psychological and pedagogical barriers for beginners. FailFirst addresses these head-on.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602867" y="3162538"/>
            <a:ext cx="4241244" cy="226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Fear of Mistakes:</a:t>
            </a:r>
            <a:pPr algn="l" indent="0" marL="0">
              <a:lnSpc>
                <a:spcPts val="195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Beginners often hesitate to experiment due to the fear of errors, hindering their learning process.</a:t>
            </a:r>
            <a:endParaRPr lang="en-US" sz="16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Debugging Complexity:</a:t>
            </a:r>
            <a:pPr algn="l" indent="0" marL="0">
              <a:lnSpc>
                <a:spcPts val="195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The crucial skill of debugging is frequently perceived as overly difficult and frustrating.</a:t>
            </a:r>
            <a:endParaRPr lang="en-US" sz="16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Engagement Gap:</a:t>
            </a:r>
            <a:pPr algn="l" indent="0" marL="0">
              <a:lnSpc>
                <a:spcPts val="195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Conventional learning methods can feel monotonous, leading to decreased motivation and retention.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908977" y="5638303"/>
            <a:ext cx="3935135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FailFirst ingeniously transforms errors into valuable learning opportunities, fostering a growth mindset.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602867" y="5638303"/>
            <a:ext cx="22860" cy="756523"/>
          </a:xfrm>
          <a:prstGeom prst="rect">
            <a:avLst/>
          </a:prstGeom>
          <a:solidFill>
            <a:srgbClr val="6296FF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6808211"/>
            <a:ext cx="13042821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AayusX – FailFirst Project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4737"/>
            <a:ext cx="5615345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Core Technologies Utilised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3790" y="1724382"/>
            <a:ext cx="13042821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development of FailFirst leveraged a robust stack of modern programming languages and frameworks, ensuring a stable, scalable, and user-friendly application.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500908"/>
            <a:ext cx="646390" cy="6463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03163"/>
            <a:ext cx="269355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C++ (C++17)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3875961"/>
            <a:ext cx="6393418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primary language, chosen for its performance, power, and industry relevance.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3073" y="2500908"/>
            <a:ext cx="646390" cy="646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3073" y="3403163"/>
            <a:ext cx="269355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Qt 6 Framework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43073" y="3875961"/>
            <a:ext cx="6393537" cy="819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 building the cross-platform graphical user interface (GUI), ensuring a native look and feel across different operating systems.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04686"/>
            <a:ext cx="646390" cy="6463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06941"/>
            <a:ext cx="269355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SQLite Database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93790" y="6479738"/>
            <a:ext cx="6393418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 embedded relational database system for efficient, local storage and management of user data and learning progress.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3073" y="5104686"/>
            <a:ext cx="646390" cy="6463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3073" y="6006941"/>
            <a:ext cx="2703909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CMake Build System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43073" y="6479738"/>
            <a:ext cx="6393537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Used for managing the compilation process, ensuring project portability and maintainability.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93790" y="7256264"/>
            <a:ext cx="13042821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AayusX – FailFirst Project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970"/>
            <a:ext cx="9411652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Learning Journey: How FailFirst Works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58315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FailFirst guides learners through a structured, yet flexible, pathway designed to maximise engagement and knowledge retention.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03063"/>
            <a:ext cx="13042821" cy="35758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66066" y="3895187"/>
            <a:ext cx="1970959" cy="73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Login or Register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366066" y="4729604"/>
            <a:ext cx="1970959" cy="846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Access your personalized learning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026164" y="3612865"/>
            <a:ext cx="1970959" cy="73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Choose a Lesson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026164" y="4447283"/>
            <a:ext cx="1970959" cy="564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Select a guided topic or module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736454" y="3895187"/>
            <a:ext cx="1970959" cy="73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Solve a Challenge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736454" y="4729604"/>
            <a:ext cx="1970959" cy="564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Tackle tasks with intentional failure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21648" y="3979884"/>
            <a:ext cx="1970959" cy="367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Earn XP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21648" y="4447283"/>
            <a:ext cx="1970959" cy="564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Unlock progress and rewards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434018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intuitive process ensures a seamless and rewarding experience, where every successful step contributes to the user's progress and understanding.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7278767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AayusX – FailFirst Project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6786801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Features for Enhanced Learning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93790" y="1461016"/>
            <a:ext cx="7556421" cy="46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FailFirst integrates several unique features to make learning C++ both effective and enjoyable.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2108716"/>
            <a:ext cx="2409587" cy="3056692"/>
          </a:xfrm>
          <a:prstGeom prst="roundRect">
            <a:avLst>
              <a:gd name="adj" fmla="val 336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12" y="2324338"/>
            <a:ext cx="578406" cy="578406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479" y="2483287"/>
            <a:ext cx="260271" cy="2602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9412" y="3066574"/>
            <a:ext cx="197834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Gamification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09412" y="3478054"/>
            <a:ext cx="1978343" cy="115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Earn XP (experience points) and build streaks to track progress and stay motivated.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3367207" y="2108716"/>
            <a:ext cx="2409587" cy="3056692"/>
          </a:xfrm>
          <a:prstGeom prst="roundRect">
            <a:avLst>
              <a:gd name="adj" fmla="val 336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829" y="2324338"/>
            <a:ext cx="578406" cy="578406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896" y="2483287"/>
            <a:ext cx="260271" cy="26027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582829" y="3066574"/>
            <a:ext cx="1978343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Offline Desktop App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3582829" y="3791307"/>
            <a:ext cx="1978343" cy="926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Learn anywhere, anytime, without requiring an internet connection.</a:t>
            </a:r>
            <a:endParaRPr lang="en-US" sz="1500" dirty="0"/>
          </a:p>
        </p:txBody>
      </p:sp>
      <p:sp>
        <p:nvSpPr>
          <p:cNvPr id="15" name="Shape 8"/>
          <p:cNvSpPr/>
          <p:nvPr/>
        </p:nvSpPr>
        <p:spPr>
          <a:xfrm>
            <a:off x="5940623" y="2108716"/>
            <a:ext cx="2409587" cy="3056692"/>
          </a:xfrm>
          <a:prstGeom prst="roundRect">
            <a:avLst>
              <a:gd name="adj" fmla="val 336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246" y="2324338"/>
            <a:ext cx="578406" cy="578406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5313" y="2483287"/>
            <a:ext cx="260271" cy="260271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156246" y="3066574"/>
            <a:ext cx="1978343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Persistent Progress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6156246" y="3791307"/>
            <a:ext cx="1978343" cy="115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 user progress is securely saved, allowing for continuous learning sessions.</a:t>
            </a:r>
            <a:endParaRPr lang="en-US" sz="1500" dirty="0"/>
          </a:p>
        </p:txBody>
      </p:sp>
      <p:sp>
        <p:nvSpPr>
          <p:cNvPr id="20" name="Shape 11"/>
          <p:cNvSpPr/>
          <p:nvPr/>
        </p:nvSpPr>
        <p:spPr>
          <a:xfrm>
            <a:off x="793790" y="5329238"/>
            <a:ext cx="7556421" cy="1816656"/>
          </a:xfrm>
          <a:prstGeom prst="roundRect">
            <a:avLst>
              <a:gd name="adj" fmla="val 445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412" y="5544860"/>
            <a:ext cx="578406" cy="578406"/>
          </a:xfrm>
          <a:prstGeom prst="rect">
            <a:avLst/>
          </a:prstGeom>
        </p:spPr>
      </p:pic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8479" y="5703808"/>
            <a:ext cx="260271" cy="260271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1009412" y="6287095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Modular Design</a:t>
            </a:r>
            <a:endParaRPr lang="en-US" sz="1850" dirty="0"/>
          </a:p>
        </p:txBody>
      </p:sp>
      <p:sp>
        <p:nvSpPr>
          <p:cNvPr id="24" name="Text 13"/>
          <p:cNvSpPr/>
          <p:nvPr/>
        </p:nvSpPr>
        <p:spPr>
          <a:xfrm>
            <a:off x="1009412" y="6698575"/>
            <a:ext cx="7125176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Easily expand the application with new lessons and challenge types.</a:t>
            </a:r>
            <a:endParaRPr lang="en-US" sz="1500" dirty="0"/>
          </a:p>
        </p:txBody>
      </p:sp>
      <p:sp>
        <p:nvSpPr>
          <p:cNvPr id="25" name="Text 14"/>
          <p:cNvSpPr/>
          <p:nvPr/>
        </p:nvSpPr>
        <p:spPr>
          <a:xfrm>
            <a:off x="793790" y="7330202"/>
            <a:ext cx="7556421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AayusX – FailFirst Project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503" y="802600"/>
            <a:ext cx="7071598" cy="4007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84412" y="1774865"/>
            <a:ext cx="4263985" cy="997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Personal Growth: What I Learned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9584412" y="2933938"/>
            <a:ext cx="4263985" cy="919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development of FailFirst was a significant learning experience, solidifying numerous advanced programming concepts and practical skills.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89503" y="5174337"/>
            <a:ext cx="3141226" cy="2068830"/>
          </a:xfrm>
          <a:prstGeom prst="roundRect">
            <a:avLst>
              <a:gd name="adj" fmla="val 530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43" y="5174337"/>
            <a:ext cx="91440" cy="20688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2634" y="5388888"/>
            <a:ext cx="2643545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C++ Object-Oriented Programming (OOP)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2634" y="6108978"/>
            <a:ext cx="2643545" cy="919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Deepened understanding of classes, inheritance, polymorphism, and design patterns.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092773" y="5174337"/>
            <a:ext cx="3141345" cy="2068830"/>
          </a:xfrm>
          <a:prstGeom prst="roundRect">
            <a:avLst>
              <a:gd name="adj" fmla="val 530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913" y="5174337"/>
            <a:ext cx="91440" cy="206883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75904" y="5388888"/>
            <a:ext cx="264366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Qt Framework Mastery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4375904" y="6108978"/>
            <a:ext cx="2643664" cy="919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Gained proficiency in GUI design, event handling, and cross-platform development with Qt 6.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7396162" y="5174337"/>
            <a:ext cx="3141345" cy="2068830"/>
          </a:xfrm>
          <a:prstGeom prst="roundRect">
            <a:avLst>
              <a:gd name="adj" fmla="val 530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302" y="5174337"/>
            <a:ext cx="91440" cy="206883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79293" y="5388888"/>
            <a:ext cx="247888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7679293" y="5797510"/>
            <a:ext cx="2643664" cy="1149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Implemented robust data storage solutions using SQLite, including schema design and query optimisation.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10699552" y="5174337"/>
            <a:ext cx="3141345" cy="2068830"/>
          </a:xfrm>
          <a:prstGeom prst="roundRect">
            <a:avLst>
              <a:gd name="adj" fmla="val 530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692" y="5174337"/>
            <a:ext cx="91440" cy="206883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982682" y="5388888"/>
            <a:ext cx="264366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Software Architecture Principles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10982682" y="6108978"/>
            <a:ext cx="2643664" cy="919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Applied best practices in designing scalable, maintainable, and efficient software systems.</a:t>
            </a:r>
            <a:endParaRPr lang="en-US" sz="1500" dirty="0"/>
          </a:p>
        </p:txBody>
      </p:sp>
      <p:sp>
        <p:nvSpPr>
          <p:cNvPr id="21" name="Text 14"/>
          <p:cNvSpPr/>
          <p:nvPr/>
        </p:nvSpPr>
        <p:spPr>
          <a:xfrm>
            <a:off x="789503" y="7425452"/>
            <a:ext cx="1305139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AayusX – FailFirst Project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7016"/>
            <a:ext cx="7556421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Conclusion: The Future of Learning C++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406610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FailFirst represents more than just an application; it's a paradigm shift in programming education.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3220879"/>
            <a:ext cx="60960" cy="2113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1564" y="3251359"/>
            <a:ext cx="3348633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 Practical Learning Tool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81564" y="4124444"/>
            <a:ext cx="3348633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Successfully bridges the gap between theoretical knowledge and practical application, empowering new programmers.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04" y="3220879"/>
            <a:ext cx="60960" cy="21132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1458" y="3251359"/>
            <a:ext cx="3348752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Encourages "Learning by Doing"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001458" y="4124444"/>
            <a:ext cx="334875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Fosters an environment where experimentation and problem-solving are celebrated, accelerating skill development.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726787"/>
            <a:ext cx="60960" cy="11551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81564" y="5757267"/>
            <a:ext cx="324088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Strong Future Potential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81564" y="6261854"/>
            <a:ext cx="726864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With its modular design and engaging approach, FailFirst is poised for continuous development and impact on the C++ learning community.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7106603"/>
            <a:ext cx="75564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AayusX – FailFirst Project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6809"/>
            <a:ext cx="75564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AayusX – FailFirst Project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2026-02-12T15:07:12Z</dcterms:created>
  <dcterms:modified xsi:type="dcterms:W3CDTF">2026-02-12T15:07:12Z</dcterms:modified>
</cp:coreProperties>
</file>